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3bGzemrqjltHNqWpT9xz6Q02B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8" Type="http://schemas.openxmlformats.org/officeDocument/2006/relationships/slide" Target="slides/slide4.xml"/><Relationship Id="rId21" Type="http://customschemas.google.com/relationships/presentationmetadata" Target="metadata"/><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7" Type="http://schemas.openxmlformats.org/officeDocument/2006/relationships/slide" Target="slides/slide3.xml"/><Relationship Id="rId20" Type="http://schemas.openxmlformats.org/officeDocument/2006/relationships/slide" Target="slides/slide16.xml"/><Relationship Id="rId2"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1" Type="http://schemas.openxmlformats.org/officeDocument/2006/relationships/theme" Target="theme/theme1.xml"/><Relationship Id="rId6" Type="http://schemas.openxmlformats.org/officeDocument/2006/relationships/slide" Target="slides/slide2.xml"/><Relationship Id="rId24" Type="http://schemas.openxmlformats.org/officeDocument/2006/relationships/customXml" Target="../customXml/item3.xml"/><Relationship Id="rId15" Type="http://schemas.openxmlformats.org/officeDocument/2006/relationships/slide" Target="slides/slide11.xml"/><Relationship Id="rId5" Type="http://schemas.openxmlformats.org/officeDocument/2006/relationships/slide" Target="slides/slide1.xml"/><Relationship Id="rId23" Type="http://schemas.openxmlformats.org/officeDocument/2006/relationships/customXml" Target="../customXml/item2.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d11e971f3_1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29d11e971f3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d11e971f3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29d11e971f3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d11e971f3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29d11e971f3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d11e971f3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29d11e971f3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d11e971f3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g29d11e971f3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d11e971f3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9d11e971f3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d1e4bc4e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29d1e4bc4e7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a4b9858ae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29a4b9858ae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a4b9858ae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g29a4b9858ae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d11e971f3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g29d11e971f3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d11e971f3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29d11e971f3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d11e971f3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29d11e971f3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d11e971f3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29d11e971f3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d11e971f3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g29d11e971f3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rPr lang="en-US"/>
              <a:t>4</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22"/>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4"/>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5"/>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6"/>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27"/>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p:nvPr>
            <p:ph idx="2" type="pic"/>
          </p:nvPr>
        </p:nvSpPr>
        <p:spPr>
          <a:xfrm>
            <a:off x="5183188" y="987425"/>
            <a:ext cx="6172200" cy="4873625"/>
          </a:xfrm>
          <a:prstGeom prst="rect">
            <a:avLst/>
          </a:prstGeom>
          <a:noFill/>
          <a:ln>
            <a:noFill/>
          </a:ln>
        </p:spPr>
      </p:sp>
      <p:sp>
        <p:nvSpPr>
          <p:cNvPr id="67" name="Google Shape;67;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28"/>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9"/>
          <p:cNvSpPr txBox="1"/>
          <p:nvPr/>
        </p:nvSpPr>
        <p:spPr>
          <a:xfrm>
            <a:off x="838200" y="88126"/>
            <a:ext cx="122392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Unibuc Robotics</a:t>
            </a:r>
            <a:endParaRPr b="0" i="0" sz="1400" u="none" cap="none" strike="noStrike">
              <a:solidFill>
                <a:srgbClr val="000000"/>
              </a:solidFill>
              <a:latin typeface="Arial"/>
              <a:ea typeface="Arial"/>
              <a:cs typeface="Arial"/>
              <a:sym typeface="Arial"/>
            </a:endParaRPr>
          </a:p>
        </p:txBody>
      </p:sp>
      <p:sp>
        <p:nvSpPr>
          <p:cNvPr id="12" name="Google Shape;12;p19"/>
          <p:cNvSpPr txBox="1"/>
          <p:nvPr/>
        </p:nvSpPr>
        <p:spPr>
          <a:xfrm>
            <a:off x="10372575" y="88125"/>
            <a:ext cx="981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2023 - 2024</a:t>
            </a:r>
            <a:endParaRPr b="0" i="0" sz="1400" u="none" cap="none" strike="noStrike">
              <a:solidFill>
                <a:srgbClr val="000000"/>
              </a:solidFill>
              <a:latin typeface="Arial"/>
              <a:ea typeface="Arial"/>
              <a:cs typeface="Arial"/>
              <a:sym typeface="Arial"/>
            </a:endParaRPr>
          </a:p>
        </p:txBody>
      </p:sp>
      <p:sp>
        <p:nvSpPr>
          <p:cNvPr id="13" name="Google Shape;13;p19"/>
          <p:cNvSpPr txBox="1"/>
          <p:nvPr/>
        </p:nvSpPr>
        <p:spPr>
          <a:xfrm>
            <a:off x="838199" y="6400412"/>
            <a:ext cx="17417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Introduction to Robotics</a:t>
            </a:r>
            <a:endParaRPr b="0" i="0" sz="1400" u="none" cap="none" strike="noStrike">
              <a:solidFill>
                <a:srgbClr val="000000"/>
              </a:solidFill>
              <a:latin typeface="Arial"/>
              <a:ea typeface="Arial"/>
              <a:cs typeface="Arial"/>
              <a:sym typeface="Arial"/>
            </a:endParaRPr>
          </a:p>
        </p:txBody>
      </p:sp>
      <p:sp>
        <p:nvSpPr>
          <p:cNvPr id="14" name="Google Shape;14;p19"/>
          <p:cNvSpPr txBox="1"/>
          <p:nvPr/>
        </p:nvSpPr>
        <p:spPr>
          <a:xfrm>
            <a:off x="10372698" y="6420937"/>
            <a:ext cx="9811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Course no. </a:t>
            </a:r>
            <a:r>
              <a:rPr b="1" lang="en-US" sz="1200">
                <a:solidFill>
                  <a:schemeClr val="dk1"/>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i.dumitriu@fmi.unibuc.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4800"/>
              <a:buFont typeface="Arial"/>
              <a:buNone/>
            </a:pPr>
            <a:r>
              <a:rPr lang="en-US">
                <a:solidFill>
                  <a:srgbClr val="000000"/>
                </a:solidFill>
                <a:latin typeface="Arial"/>
                <a:ea typeface="Arial"/>
                <a:cs typeface="Arial"/>
                <a:sym typeface="Arial"/>
              </a:rPr>
              <a:t>Introduction to Robotics</a:t>
            </a:r>
            <a:br>
              <a:rPr lang="en-US">
                <a:solidFill>
                  <a:srgbClr val="000000"/>
                </a:solidFill>
                <a:latin typeface="Arial"/>
                <a:ea typeface="Arial"/>
                <a:cs typeface="Arial"/>
                <a:sym typeface="Arial"/>
              </a:rPr>
            </a:br>
            <a:r>
              <a:rPr b="0" lang="en-US" sz="4800" strike="noStrike">
                <a:solidFill>
                  <a:srgbClr val="000000"/>
                </a:solidFill>
                <a:latin typeface="Arial"/>
                <a:ea typeface="Arial"/>
                <a:cs typeface="Arial"/>
                <a:sym typeface="Arial"/>
              </a:rPr>
              <a:t>Course no. </a:t>
            </a:r>
            <a:r>
              <a:rPr lang="en-US">
                <a:solidFill>
                  <a:srgbClr val="000000"/>
                </a:solidFill>
                <a:latin typeface="Arial"/>
                <a:ea typeface="Arial"/>
                <a:cs typeface="Arial"/>
                <a:sym typeface="Arial"/>
              </a:rPr>
              <a:t>7</a:t>
            </a:r>
            <a:br>
              <a:rPr b="0" lang="en-US" sz="4800" strike="noStrike">
                <a:solidFill>
                  <a:srgbClr val="000000"/>
                </a:solidFill>
                <a:latin typeface="Arial"/>
                <a:ea typeface="Arial"/>
                <a:cs typeface="Arial"/>
                <a:sym typeface="Arial"/>
              </a:rPr>
            </a:br>
            <a:endParaRPr/>
          </a:p>
        </p:txBody>
      </p:sp>
      <p:sp>
        <p:nvSpPr>
          <p:cNvPr id="88" name="Google Shape;88;p1"/>
          <p:cNvSpPr txBox="1"/>
          <p:nvPr>
            <p:ph idx="1" type="subTitle"/>
          </p:nvPr>
        </p:nvSpPr>
        <p:spPr>
          <a:xfrm>
            <a:off x="1524000" y="3295877"/>
            <a:ext cx="9144000" cy="1137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Andrei Dumitriu</a:t>
            </a:r>
            <a:endParaRPr/>
          </a:p>
          <a:p>
            <a:pPr indent="0" lvl="0" marL="0" rtl="0" algn="ctr">
              <a:lnSpc>
                <a:spcPct val="90000"/>
              </a:lnSpc>
              <a:spcBef>
                <a:spcPts val="799"/>
              </a:spcBef>
              <a:spcAft>
                <a:spcPts val="0"/>
              </a:spcAft>
              <a:buClr>
                <a:srgbClr val="000000"/>
              </a:buClr>
              <a:buSzPts val="2000"/>
              <a:buNone/>
            </a:pPr>
            <a:r>
              <a:rPr lang="en-US" sz="2000" u="sng">
                <a:solidFill>
                  <a:srgbClr val="000000"/>
                </a:solidFill>
                <a:latin typeface="Arial"/>
                <a:ea typeface="Arial"/>
                <a:cs typeface="Arial"/>
                <a:sym typeface="Arial"/>
                <a:hlinkClick r:id="rId3">
                  <a:extLst>
                    <a:ext uri="{A12FA001-AC4F-418D-AE19-62706E023703}">
                      <ahyp:hlinkClr val="tx"/>
                    </a:ext>
                  </a:extLst>
                </a:hlinkClick>
              </a:rPr>
              <a:t>andrei.dumitriu@fmi.unibuc.ro</a:t>
            </a:r>
            <a:endParaRPr sz="2000"/>
          </a:p>
        </p:txBody>
      </p:sp>
      <p:sp>
        <p:nvSpPr>
          <p:cNvPr id="89" name="Google Shape;89;p1"/>
          <p:cNvSpPr txBox="1"/>
          <p:nvPr/>
        </p:nvSpPr>
        <p:spPr>
          <a:xfrm>
            <a:off x="3614744" y="4702629"/>
            <a:ext cx="4962600" cy="140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Faculty of Mathematics and Computer Science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University of Bucharest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9d11e971f3_1_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46" name="Google Shape;146;g29d11e971f3_1_79"/>
          <p:cNvSpPr txBox="1"/>
          <p:nvPr/>
        </p:nvSpPr>
        <p:spPr>
          <a:xfrm>
            <a:off x="963750" y="2145000"/>
            <a:ext cx="538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But let’s think what happens if we want to light up this pattern.</a:t>
            </a:r>
            <a:endParaRPr sz="2800">
              <a:solidFill>
                <a:schemeClr val="dk1"/>
              </a:solidFill>
              <a:latin typeface="Calibri"/>
              <a:ea typeface="Calibri"/>
              <a:cs typeface="Calibri"/>
              <a:sym typeface="Calibri"/>
            </a:endParaRPr>
          </a:p>
        </p:txBody>
      </p:sp>
      <p:pic>
        <p:nvPicPr>
          <p:cNvPr id="147" name="Google Shape;147;g29d11e971f3_1_79"/>
          <p:cNvPicPr preferRelativeResize="0"/>
          <p:nvPr/>
        </p:nvPicPr>
        <p:blipFill>
          <a:blip r:embed="rId3">
            <a:alphaModFix/>
          </a:blip>
          <a:stretch>
            <a:fillRect/>
          </a:stretch>
        </p:blipFill>
        <p:spPr>
          <a:xfrm>
            <a:off x="6730050" y="1476275"/>
            <a:ext cx="4623750" cy="460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9d11e971f3_1_8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53" name="Google Shape;153;g29d11e971f3_1_86"/>
          <p:cNvSpPr txBox="1"/>
          <p:nvPr/>
        </p:nvSpPr>
        <p:spPr>
          <a:xfrm>
            <a:off x="963750" y="2145000"/>
            <a:ext cx="538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We would actually get this</a:t>
            </a:r>
            <a:endParaRPr sz="2800">
              <a:solidFill>
                <a:schemeClr val="dk1"/>
              </a:solidFill>
              <a:latin typeface="Calibri"/>
              <a:ea typeface="Calibri"/>
              <a:cs typeface="Calibri"/>
              <a:sym typeface="Calibri"/>
            </a:endParaRPr>
          </a:p>
        </p:txBody>
      </p:sp>
      <p:pic>
        <p:nvPicPr>
          <p:cNvPr id="154" name="Google Shape;154;g29d11e971f3_1_86"/>
          <p:cNvPicPr preferRelativeResize="0"/>
          <p:nvPr/>
        </p:nvPicPr>
        <p:blipFill>
          <a:blip r:embed="rId3">
            <a:alphaModFix/>
          </a:blip>
          <a:stretch>
            <a:fillRect/>
          </a:stretch>
        </p:blipFill>
        <p:spPr>
          <a:xfrm>
            <a:off x="152400" y="3062650"/>
            <a:ext cx="11887200" cy="31884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9d11e971f3_1_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60" name="Google Shape;160;g29d11e971f3_1_93"/>
          <p:cNvSpPr txBox="1"/>
          <p:nvPr/>
        </p:nvSpPr>
        <p:spPr>
          <a:xfrm>
            <a:off x="963750" y="2145000"/>
            <a:ext cx="5380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Thus, enter multiplexing, again</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800">
                <a:solidFill>
                  <a:schemeClr val="dk1"/>
                </a:solidFill>
                <a:latin typeface="Calibri"/>
                <a:ea typeface="Calibri"/>
                <a:cs typeface="Calibri"/>
                <a:sym typeface="Calibri"/>
              </a:rPr>
              <a:t>https://www.youtube.com/watch?v=G4lIo-MRSiY</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61" name="Google Shape;161;g29d11e971f3_1_93"/>
          <p:cNvPicPr preferRelativeResize="0"/>
          <p:nvPr/>
        </p:nvPicPr>
        <p:blipFill>
          <a:blip r:embed="rId3">
            <a:alphaModFix/>
          </a:blip>
          <a:stretch>
            <a:fillRect/>
          </a:stretch>
        </p:blipFill>
        <p:spPr>
          <a:xfrm>
            <a:off x="6496650" y="1843225"/>
            <a:ext cx="4895850" cy="441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9d11e971f3_1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 - types</a:t>
            </a:r>
            <a:endParaRPr/>
          </a:p>
        </p:txBody>
      </p:sp>
      <p:pic>
        <p:nvPicPr>
          <p:cNvPr id="167" name="Google Shape;167;g29d11e971f3_1_6"/>
          <p:cNvPicPr preferRelativeResize="0"/>
          <p:nvPr/>
        </p:nvPicPr>
        <p:blipFill>
          <a:blip r:embed="rId3">
            <a:alphaModFix/>
          </a:blip>
          <a:stretch>
            <a:fillRect/>
          </a:stretch>
        </p:blipFill>
        <p:spPr>
          <a:xfrm>
            <a:off x="152400" y="1843225"/>
            <a:ext cx="3894550" cy="4072925"/>
          </a:xfrm>
          <a:prstGeom prst="rect">
            <a:avLst/>
          </a:prstGeom>
          <a:noFill/>
          <a:ln>
            <a:noFill/>
          </a:ln>
        </p:spPr>
      </p:pic>
      <p:pic>
        <p:nvPicPr>
          <p:cNvPr id="168" name="Google Shape;168;g29d11e971f3_1_6"/>
          <p:cNvPicPr preferRelativeResize="0"/>
          <p:nvPr/>
        </p:nvPicPr>
        <p:blipFill>
          <a:blip r:embed="rId4">
            <a:alphaModFix/>
          </a:blip>
          <a:stretch>
            <a:fillRect/>
          </a:stretch>
        </p:blipFill>
        <p:spPr>
          <a:xfrm>
            <a:off x="4595950" y="1979450"/>
            <a:ext cx="6704775" cy="428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9d11e971f3_1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74" name="Google Shape;174;g29d11e971f3_1_36"/>
          <p:cNvSpPr txBox="1"/>
          <p:nvPr/>
        </p:nvSpPr>
        <p:spPr>
          <a:xfrm>
            <a:off x="887000" y="2119425"/>
            <a:ext cx="736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75" name="Google Shape;175;g29d11e971f3_1_36"/>
          <p:cNvPicPr preferRelativeResize="0"/>
          <p:nvPr/>
        </p:nvPicPr>
        <p:blipFill>
          <a:blip r:embed="rId3">
            <a:alphaModFix/>
          </a:blip>
          <a:stretch>
            <a:fillRect/>
          </a:stretch>
        </p:blipFill>
        <p:spPr>
          <a:xfrm>
            <a:off x="2546788" y="1767575"/>
            <a:ext cx="7098426" cy="379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9d11e971f3_1_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MAX7219</a:t>
            </a:r>
            <a:endParaRPr/>
          </a:p>
        </p:txBody>
      </p:sp>
      <p:sp>
        <p:nvSpPr>
          <p:cNvPr id="181" name="Google Shape;181;g29d11e971f3_1_28"/>
          <p:cNvSpPr txBox="1"/>
          <p:nvPr/>
        </p:nvSpPr>
        <p:spPr>
          <a:xfrm>
            <a:off x="887000" y="2119425"/>
            <a:ext cx="6972300" cy="578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The MAX7219/MAX7221 are compact, serial input/output common-cathode display drivers that interface microprocessors (μPs) to 7-segment numeric LED displays of up to 8 digits, bar-graph displays, or 64 individual LEDs.</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800">
                <a:solidFill>
                  <a:schemeClr val="dk1"/>
                </a:solidFill>
                <a:latin typeface="Calibri"/>
                <a:ea typeface="Calibri"/>
                <a:cs typeface="Calibri"/>
                <a:sym typeface="Calibri"/>
              </a:rPr>
              <a:t>https://www.sparkfun.com/datasheets/Components/General/COM-09622-MAX7219-MAX7221.pdf</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82" name="Google Shape;182;g29d11e971f3_1_28"/>
          <p:cNvPicPr preferRelativeResize="0"/>
          <p:nvPr/>
        </p:nvPicPr>
        <p:blipFill>
          <a:blip r:embed="rId3">
            <a:alphaModFix/>
          </a:blip>
          <a:stretch>
            <a:fillRect/>
          </a:stretch>
        </p:blipFill>
        <p:spPr>
          <a:xfrm>
            <a:off x="7859250" y="2107513"/>
            <a:ext cx="4332750" cy="2642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9d1e4bc4e7_0_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 you are going to use it for</a:t>
            </a:r>
            <a:endParaRPr/>
          </a:p>
        </p:txBody>
      </p:sp>
      <p:pic>
        <p:nvPicPr>
          <p:cNvPr id="188" name="Google Shape;188;g29d1e4bc4e7_0_4"/>
          <p:cNvPicPr preferRelativeResize="0"/>
          <p:nvPr/>
        </p:nvPicPr>
        <p:blipFill>
          <a:blip r:embed="rId3">
            <a:alphaModFix/>
          </a:blip>
          <a:stretch>
            <a:fillRect/>
          </a:stretch>
        </p:blipFill>
        <p:spPr>
          <a:xfrm>
            <a:off x="4319938" y="1421050"/>
            <a:ext cx="3552122" cy="4862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Today’s plan</a:t>
            </a:r>
            <a:endParaRPr/>
          </a:p>
        </p:txBody>
      </p:sp>
      <p:sp>
        <p:nvSpPr>
          <p:cNvPr id="95" name="Google Shape;95;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Getting started</a:t>
            </a:r>
            <a:endParaRPr/>
          </a:p>
          <a:p>
            <a:pPr indent="-406400" lvl="1" marL="914400" rtl="0" algn="l">
              <a:lnSpc>
                <a:spcPct val="90000"/>
              </a:lnSpc>
              <a:spcBef>
                <a:spcPts val="1000"/>
              </a:spcBef>
              <a:spcAft>
                <a:spcPts val="0"/>
              </a:spcAft>
              <a:buSzPts val="2800"/>
              <a:buChar char="•"/>
            </a:pPr>
            <a:r>
              <a:rPr lang="en-US"/>
              <a:t>Short recap from last lab</a:t>
            </a:r>
            <a:endParaRPr/>
          </a:p>
          <a:p>
            <a:pPr indent="-406400" lvl="1" marL="914400" rtl="0" algn="l">
              <a:lnSpc>
                <a:spcPct val="90000"/>
              </a:lnSpc>
              <a:spcBef>
                <a:spcPts val="1000"/>
              </a:spcBef>
              <a:spcAft>
                <a:spcPts val="0"/>
              </a:spcAft>
              <a:buSzPts val="2800"/>
              <a:buChar char="•"/>
            </a:pPr>
            <a:r>
              <a:rPr lang="en-US"/>
              <a:t>Homework &amp; Questions</a:t>
            </a:r>
            <a:endParaRPr sz="2400"/>
          </a:p>
          <a:p>
            <a:pPr indent="-228600" lvl="0" marL="228600" rtl="0" algn="l">
              <a:lnSpc>
                <a:spcPct val="90000"/>
              </a:lnSpc>
              <a:spcBef>
                <a:spcPts val="1000"/>
              </a:spcBef>
              <a:spcAft>
                <a:spcPts val="0"/>
              </a:spcAft>
              <a:buSzPts val="2800"/>
              <a:buChar char="•"/>
            </a:pPr>
            <a:r>
              <a:rPr lang="en-US"/>
              <a:t>8x8 LED Matrix</a:t>
            </a:r>
            <a:endParaRPr/>
          </a:p>
          <a:p>
            <a:pPr indent="-228600" lvl="0" marL="228600" rtl="0" algn="l">
              <a:lnSpc>
                <a:spcPct val="90000"/>
              </a:lnSpc>
              <a:spcBef>
                <a:spcPts val="1000"/>
              </a:spcBef>
              <a:spcAft>
                <a:spcPts val="0"/>
              </a:spcAft>
              <a:buSzPts val="2800"/>
              <a:buChar char="•"/>
            </a:pPr>
            <a:r>
              <a:rPr lang="en-US"/>
              <a:t>Scanning Multiplexing</a:t>
            </a:r>
            <a:endParaRPr/>
          </a:p>
          <a:p>
            <a:pPr indent="-228600" lvl="0" marL="228600" rtl="0" algn="l">
              <a:lnSpc>
                <a:spcPct val="90000"/>
              </a:lnSpc>
              <a:spcBef>
                <a:spcPts val="1000"/>
              </a:spcBef>
              <a:spcAft>
                <a:spcPts val="0"/>
              </a:spcAft>
              <a:buSzPts val="2800"/>
              <a:buChar char="•"/>
            </a:pPr>
            <a:r>
              <a:rPr lang="en-US"/>
              <a:t>MAX7219 driver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9a4b9858ae_0_2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Homework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9a4b9858ae_0_3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pic>
        <p:nvPicPr>
          <p:cNvPr id="106" name="Google Shape;106;g29a4b9858ae_0_308"/>
          <p:cNvPicPr preferRelativeResize="0"/>
          <p:nvPr/>
        </p:nvPicPr>
        <p:blipFill>
          <a:blip r:embed="rId3">
            <a:alphaModFix/>
          </a:blip>
          <a:stretch>
            <a:fillRect/>
          </a:stretch>
        </p:blipFill>
        <p:spPr>
          <a:xfrm>
            <a:off x="2854413" y="1497800"/>
            <a:ext cx="6483168" cy="4862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9d11e971f3_1_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12" name="Google Shape;112;g29d11e971f3_1_47"/>
          <p:cNvSpPr txBox="1"/>
          <p:nvPr/>
        </p:nvSpPr>
        <p:spPr>
          <a:xfrm>
            <a:off x="963750" y="2145000"/>
            <a:ext cx="10390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The 8x8 LED matrix is more present in your daily lives than you probably realise. It is used in industrial displays, destination signs in transports, danger signalization, clocks, sport displays and many more.</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9d11e971f3_1_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18" name="Google Shape;118;g29d11e971f3_1_53"/>
          <p:cNvSpPr txBox="1"/>
          <p:nvPr/>
        </p:nvSpPr>
        <p:spPr>
          <a:xfrm>
            <a:off x="963750" y="2145000"/>
            <a:ext cx="5380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It has 16 pins and 64 LEDs. In order to understand how this work, we need to look at the connections.</a:t>
            </a:r>
            <a:endParaRPr sz="2800">
              <a:solidFill>
                <a:schemeClr val="dk1"/>
              </a:solidFill>
              <a:latin typeface="Calibri"/>
              <a:ea typeface="Calibri"/>
              <a:cs typeface="Calibri"/>
              <a:sym typeface="Calibri"/>
            </a:endParaRPr>
          </a:p>
        </p:txBody>
      </p:sp>
      <p:pic>
        <p:nvPicPr>
          <p:cNvPr id="119" name="Google Shape;119;g29d11e971f3_1_53"/>
          <p:cNvPicPr preferRelativeResize="0"/>
          <p:nvPr/>
        </p:nvPicPr>
        <p:blipFill>
          <a:blip r:embed="rId3">
            <a:alphaModFix/>
          </a:blip>
          <a:stretch>
            <a:fillRect/>
          </a:stretch>
        </p:blipFill>
        <p:spPr>
          <a:xfrm>
            <a:off x="6344375" y="1630288"/>
            <a:ext cx="4662125" cy="466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9d11e971f3_1_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25" name="Google Shape;125;g29d11e971f3_1_59"/>
          <p:cNvSpPr txBox="1"/>
          <p:nvPr/>
        </p:nvSpPr>
        <p:spPr>
          <a:xfrm>
            <a:off x="963750" y="2145000"/>
            <a:ext cx="5380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In order to power a specific LED, we just need to apply 5v and 0v to the corresponding ROW and COLUMN combination</a:t>
            </a:r>
            <a:endParaRPr sz="2800">
              <a:solidFill>
                <a:schemeClr val="dk1"/>
              </a:solidFill>
              <a:latin typeface="Calibri"/>
              <a:ea typeface="Calibri"/>
              <a:cs typeface="Calibri"/>
              <a:sym typeface="Calibri"/>
            </a:endParaRPr>
          </a:p>
        </p:txBody>
      </p:sp>
      <p:pic>
        <p:nvPicPr>
          <p:cNvPr id="126" name="Google Shape;126;g29d11e971f3_1_59"/>
          <p:cNvPicPr preferRelativeResize="0"/>
          <p:nvPr/>
        </p:nvPicPr>
        <p:blipFill>
          <a:blip r:embed="rId3">
            <a:alphaModFix/>
          </a:blip>
          <a:stretch>
            <a:fillRect/>
          </a:stretch>
        </p:blipFill>
        <p:spPr>
          <a:xfrm>
            <a:off x="6475150" y="1536175"/>
            <a:ext cx="4878638" cy="486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9d11e971f3_1_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32" name="Google Shape;132;g29d11e971f3_1_66"/>
          <p:cNvSpPr txBox="1"/>
          <p:nvPr/>
        </p:nvSpPr>
        <p:spPr>
          <a:xfrm>
            <a:off x="963750" y="2145000"/>
            <a:ext cx="5380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In order to power a specific LED, we just need to apply 5v and 0v to the corresponding ROW and COLUMN combination</a:t>
            </a:r>
            <a:endParaRPr sz="2800">
              <a:solidFill>
                <a:schemeClr val="dk1"/>
              </a:solidFill>
              <a:latin typeface="Calibri"/>
              <a:ea typeface="Calibri"/>
              <a:cs typeface="Calibri"/>
              <a:sym typeface="Calibri"/>
            </a:endParaRPr>
          </a:p>
        </p:txBody>
      </p:sp>
      <p:pic>
        <p:nvPicPr>
          <p:cNvPr id="133" name="Google Shape;133;g29d11e971f3_1_66"/>
          <p:cNvPicPr preferRelativeResize="0"/>
          <p:nvPr/>
        </p:nvPicPr>
        <p:blipFill>
          <a:blip r:embed="rId3">
            <a:alphaModFix/>
          </a:blip>
          <a:stretch>
            <a:fillRect/>
          </a:stretch>
        </p:blipFill>
        <p:spPr>
          <a:xfrm>
            <a:off x="6555400" y="1357075"/>
            <a:ext cx="4798397" cy="486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9d11e971f3_1_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8x8 LED Matrix</a:t>
            </a:r>
            <a:endParaRPr/>
          </a:p>
        </p:txBody>
      </p:sp>
      <p:sp>
        <p:nvSpPr>
          <p:cNvPr id="139" name="Google Shape;139;g29d11e971f3_1_73"/>
          <p:cNvSpPr txBox="1"/>
          <p:nvPr/>
        </p:nvSpPr>
        <p:spPr>
          <a:xfrm>
            <a:off x="963750" y="2145000"/>
            <a:ext cx="5380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In order to power a specific LED, we just need to apply 5v and 0v to the corresponding ROW and COLUMN combination</a:t>
            </a:r>
            <a:endParaRPr sz="2800">
              <a:solidFill>
                <a:schemeClr val="dk1"/>
              </a:solidFill>
              <a:latin typeface="Calibri"/>
              <a:ea typeface="Calibri"/>
              <a:cs typeface="Calibri"/>
              <a:sym typeface="Calibri"/>
            </a:endParaRPr>
          </a:p>
        </p:txBody>
      </p:sp>
      <p:pic>
        <p:nvPicPr>
          <p:cNvPr id="140" name="Google Shape;140;g29d11e971f3_1_73"/>
          <p:cNvPicPr preferRelativeResize="0"/>
          <p:nvPr/>
        </p:nvPicPr>
        <p:blipFill>
          <a:blip r:embed="rId3">
            <a:alphaModFix/>
          </a:blip>
          <a:stretch>
            <a:fillRect/>
          </a:stretch>
        </p:blipFill>
        <p:spPr>
          <a:xfrm>
            <a:off x="6555400" y="1357075"/>
            <a:ext cx="4798397" cy="486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96C5E0EFD45A41BAE1930261B7EAAC" ma:contentTypeVersion="11" ma:contentTypeDescription="Create a new document." ma:contentTypeScope="" ma:versionID="35d6d7855d28db84f5b73fd926aa502c">
  <xsd:schema xmlns:xsd="http://www.w3.org/2001/XMLSchema" xmlns:xs="http://www.w3.org/2001/XMLSchema" xmlns:p="http://schemas.microsoft.com/office/2006/metadata/properties" xmlns:ns2="01e14256-7e3b-40de-a164-22bb769e3f96" xmlns:ns3="87b9a8d8-25bc-48b3-af1a-2a071e6b1cb5" targetNamespace="http://schemas.microsoft.com/office/2006/metadata/properties" ma:root="true" ma:fieldsID="8afa6d38e439abdafbc25d2d86e08843" ns2:_="" ns3:_="">
    <xsd:import namespace="01e14256-7e3b-40de-a164-22bb769e3f96"/>
    <xsd:import namespace="87b9a8d8-25bc-48b3-af1a-2a071e6b1c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14256-7e3b-40de-a164-22bb769e3f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b9a8d8-25bc-48b3-af1a-2a071e6b1c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6b23c82-b81d-4624-a0e7-e005bfe2a524}" ma:internalName="TaxCatchAll" ma:showField="CatchAllData" ma:web="87b9a8d8-25bc-48b3-af1a-2a071e6b1cb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7b9a8d8-25bc-48b3-af1a-2a071e6b1cb5" xsi:nil="true"/>
    <lcf76f155ced4ddcb4097134ff3c332f xmlns="01e14256-7e3b-40de-a164-22bb769e3f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7414888-8B1C-46C8-AA46-D77DA13E89C1}"/>
</file>

<file path=customXml/itemProps2.xml><?xml version="1.0" encoding="utf-8"?>
<ds:datastoreItem xmlns:ds="http://schemas.openxmlformats.org/officeDocument/2006/customXml" ds:itemID="{BFF4E5EC-DF06-4E46-918D-EF62FAD2BC8C}"/>
</file>

<file path=customXml/itemProps3.xml><?xml version="1.0" encoding="utf-8"?>
<ds:datastoreItem xmlns:ds="http://schemas.openxmlformats.org/officeDocument/2006/customXml" ds:itemID="{B45264B7-6BF0-45F4-8707-8975397BF3A3}"/>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Andrei Dumitriu</dc:creator>
  <dcterms:created xsi:type="dcterms:W3CDTF">2019-10-29T18:21:13Z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0x010100C596C5E0EFD45A41BAE1930261B7EAAC</vt:lpwstr>
  </property>
</Properties>
</file>